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404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45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5248"/>
            <a:ext cx="7772400" cy="978408"/>
          </a:xfrm>
        </p:spPr>
        <p:txBody>
          <a:bodyPr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7772400" cy="877824"/>
          </a:xfrm>
        </p:spPr>
        <p:txBody>
          <a:bodyPr/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700C3-6251-4D2F-AE9A-FEC8ADA17B80}" type="datetime2">
              <a:rPr lang="en-US"/>
              <a:pPr>
                <a:defRPr/>
              </a:pPr>
              <a:t>Tuesday, September 11,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8B81D-D3A7-4EA6-8C5C-84E75DB5AD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5082" y="969264"/>
            <a:ext cx="3657600" cy="1161288"/>
          </a:xfrm>
        </p:spPr>
        <p:txBody>
          <a:bodyPr anchor="b">
            <a:noAutofit/>
          </a:bodyPr>
          <a:lstStyle>
            <a:lvl1pPr algn="l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3388" y="510988"/>
            <a:ext cx="3657600" cy="5553636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853" y="2130552"/>
            <a:ext cx="3657600" cy="3584448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93E6F-3F7D-434E-B4A7-BAB773BCB368}" type="datetime2">
              <a:rPr lang="en-US"/>
              <a:pPr>
                <a:defRPr/>
              </a:pPr>
              <a:t>Tuesday, September 11, 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6A8E4-3912-4A07-BFFD-5313F5B150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1376"/>
            <a:ext cx="7776882" cy="1014984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457199"/>
            <a:ext cx="5486400" cy="3644153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1989D-6A9E-47E7-AB49-7C4415E34778}" type="datetime2">
              <a:rPr lang="en-US"/>
              <a:pPr>
                <a:defRPr/>
              </a:pPr>
              <a:t>Tuesday, September 11, 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A79C6-3D7A-430E-BFB5-B0ACD9A158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tory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5141"/>
            <a:ext cx="7776882" cy="1013011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>
            <a:off x="341249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>
            <a:off x="341249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16"/>
          </p:nvPr>
        </p:nvSpPr>
        <p:spPr>
          <a:xfrm>
            <a:off x="613918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7"/>
          </p:nvPr>
        </p:nvSpPr>
        <p:spPr>
          <a:xfrm>
            <a:off x="613918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63F6E-812B-4F31-831D-7B37A20D3D04}" type="datetime2">
              <a:rPr lang="en-US"/>
              <a:pPr>
                <a:defRPr/>
              </a:pPr>
              <a:t>Tuesday, September 11, 2012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0222B-43F7-4BA4-8A21-CC05DCE9EA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F225A-AAA1-4431-AE9D-D05F78A482C6}" type="datetime2">
              <a:rPr lang="en-US"/>
              <a:pPr>
                <a:defRPr/>
              </a:pPr>
              <a:t>Tuesday, September 11,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7B041-5971-446B-B6B7-9CC6F77CA5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3400"/>
            <a:ext cx="160020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6019800" cy="55927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6D3D3-3B13-4CB6-92B6-781A33569EA5}" type="datetime2">
              <a:rPr lang="en-US"/>
              <a:pPr>
                <a:defRPr/>
              </a:pPr>
              <a:t>Tuesday, September 11,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27148-D443-4AEB-9DB0-4F21725ADF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69141"/>
            <a:ext cx="7770813" cy="425702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66F62-2368-41AF-B314-CAAF6E222EFF}" type="datetime2">
              <a:rPr lang="en-US"/>
              <a:pPr>
                <a:defRPr/>
              </a:pPr>
              <a:t>Tuesday, September 11,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D08EB-8A27-4086-A379-4534A800FE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772400" cy="977153"/>
          </a:xfrm>
        </p:spPr>
        <p:txBody>
          <a:bodyPr anchor="b"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5257800"/>
            <a:ext cx="7770813" cy="874058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540000">
            <a:off x="2056196" y="424650"/>
            <a:ext cx="5031609" cy="337580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C486F-0A84-449E-9F0A-4BD6774D33E1}" type="datetime2">
              <a:rPr lang="en-US"/>
              <a:pPr>
                <a:defRPr/>
              </a:pPr>
              <a:t>Tuesday, September 11, 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3842D-13BB-4910-905A-15E64FFC08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0813" cy="1743075"/>
          </a:xfrm>
        </p:spPr>
        <p:txBody>
          <a:bodyPr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756647"/>
            <a:ext cx="7770813" cy="1281953"/>
          </a:xfrm>
        </p:spPr>
        <p:txBody>
          <a:bodyPr/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6ACE8-A673-4D9F-9030-F4A3EB5224DE}" type="datetime2">
              <a:rPr lang="en-US"/>
              <a:pPr>
                <a:defRPr/>
              </a:pPr>
              <a:t>Tuesday, September 11,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D2D78-7533-4C1C-9BC0-515B286E5C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60538"/>
            <a:ext cx="3611880" cy="43656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4733" y="1760538"/>
            <a:ext cx="3611880" cy="43656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A48B1-5933-4A19-AD4D-4FB7E7441D12}" type="datetime2">
              <a:rPr lang="en-US"/>
              <a:pPr>
                <a:defRPr/>
              </a:pPr>
              <a:t>Tuesday, September 11, 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24679-3C52-47D7-BF7D-5E247530A2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785813" y="2192338"/>
            <a:ext cx="3429000" cy="1587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937125" y="2192338"/>
            <a:ext cx="3429000" cy="1587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438400"/>
            <a:ext cx="3611880" cy="36877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45526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45526" y="2438400"/>
            <a:ext cx="3611880" cy="36877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5E50D-A12F-4DE0-83A3-6CBC7024BB94}" type="datetime2">
              <a:rPr lang="en-US"/>
              <a:pPr>
                <a:defRPr/>
              </a:pPr>
              <a:t>Tuesday, September 11, 2012</a:t>
            </a:fld>
            <a:endParaRPr lang="en-US" dirty="0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DB8BE-61B1-4C35-B307-03FAF63B64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23086-47B1-4FE7-879F-DC5DA4EE9095}" type="datetime2">
              <a:rPr lang="en-US"/>
              <a:pPr>
                <a:defRPr/>
              </a:pPr>
              <a:t>Tuesday, September 11, 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DF75E-5A63-491E-BFEE-6D92920B20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9787E-45BA-40F5-8304-0B3CE9D7873A}" type="datetime2">
              <a:rPr lang="en-US"/>
              <a:pPr>
                <a:defRPr/>
              </a:pPr>
              <a:t>Tuesday, September 11, 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CAFAE-EE3C-4802-9C47-C67F4F6198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5" y="971550"/>
            <a:ext cx="3657600" cy="1162050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457200"/>
            <a:ext cx="3657600" cy="56689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5" y="2133601"/>
            <a:ext cx="3657600" cy="3581400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05689-97D8-4A3E-9190-E8503BDB42CE}" type="datetime2">
              <a:rPr lang="en-US"/>
              <a:pPr>
                <a:defRPr/>
              </a:pPr>
              <a:t>Tuesday, September 11, 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D2B6B-7BE1-4187-AEB4-ED879D92C8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120650"/>
            <a:ext cx="7770813" cy="14303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752600"/>
            <a:ext cx="7770813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1987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8B96DFB-BD11-4ED2-8A81-88B33BCBF99C}" type="datetime2">
              <a:rPr lang="en-US"/>
              <a:pPr>
                <a:defRPr/>
              </a:pPr>
              <a:t>Tuesday, September 11,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0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635635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769ADA5-E77A-495B-AA56-066FB5E7E6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61" r:id="rId1"/>
    <p:sldLayoutId id="2147484060" r:id="rId2"/>
    <p:sldLayoutId id="2147484059" r:id="rId3"/>
    <p:sldLayoutId id="2147484058" r:id="rId4"/>
    <p:sldLayoutId id="2147484057" r:id="rId5"/>
    <p:sldLayoutId id="2147484062" r:id="rId6"/>
    <p:sldLayoutId id="2147484056" r:id="rId7"/>
    <p:sldLayoutId id="2147484055" r:id="rId8"/>
    <p:sldLayoutId id="2147484054" r:id="rId9"/>
    <p:sldLayoutId id="2147484053" r:id="rId10"/>
    <p:sldLayoutId id="2147484052" r:id="rId11"/>
    <p:sldLayoutId id="2147484051" r:id="rId12"/>
    <p:sldLayoutId id="2147484050" r:id="rId13"/>
    <p:sldLayoutId id="2147484049" r:id="rId14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j-lt"/>
          <a:ea typeface="ＭＳ Ｐゴシック" pitchFamily="-72" charset="-128"/>
          <a:cs typeface="ＭＳ Ｐゴシック" pitchFamily="-72" charset="-128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sto MT" pitchFamily="-72" charset="0"/>
          <a:ea typeface="ＭＳ Ｐゴシック" pitchFamily="-72" charset="-128"/>
          <a:cs typeface="ＭＳ Ｐゴシック" pitchFamily="-72" charset="-128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sto MT" pitchFamily="-72" charset="0"/>
          <a:ea typeface="ＭＳ Ｐゴシック" pitchFamily="-72" charset="-128"/>
          <a:cs typeface="ＭＳ Ｐゴシック" pitchFamily="-72" charset="-128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sto MT" pitchFamily="-72" charset="0"/>
          <a:ea typeface="ＭＳ Ｐゴシック" pitchFamily="-72" charset="-128"/>
          <a:cs typeface="ＭＳ Ｐゴシック" pitchFamily="-72" charset="-128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sto MT" pitchFamily="-72" charset="0"/>
          <a:ea typeface="ＭＳ Ｐゴシック" pitchFamily="-72" charset="-128"/>
          <a:cs typeface="ＭＳ Ｐゴシック" pitchFamily="-7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sto MT" pitchFamily="-72" charset="0"/>
          <a:ea typeface="ＭＳ Ｐゴシック" pitchFamily="-72" charset="-128"/>
          <a:cs typeface="ＭＳ Ｐゴシック" pitchFamily="-7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sto MT" pitchFamily="-72" charset="0"/>
          <a:ea typeface="ＭＳ Ｐゴシック" pitchFamily="-72" charset="-128"/>
          <a:cs typeface="ＭＳ Ｐゴシック" pitchFamily="-7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sto MT" pitchFamily="-72" charset="0"/>
          <a:ea typeface="ＭＳ Ｐゴシック" pitchFamily="-72" charset="-128"/>
          <a:cs typeface="ＭＳ Ｐゴシック" pitchFamily="-7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sto MT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342900" indent="-342900" algn="l" rtl="0" fontAlgn="base">
        <a:spcBef>
          <a:spcPts val="2000"/>
        </a:spcBef>
        <a:spcAft>
          <a:spcPct val="0"/>
        </a:spcAft>
        <a:buBlip>
          <a:blip r:embed="rId16"/>
        </a:buBlip>
        <a:defRPr sz="22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ＭＳ Ｐゴシック" pitchFamily="-72" charset="-128"/>
          <a:cs typeface="ＭＳ Ｐゴシック" pitchFamily="-72" charset="-128"/>
        </a:defRPr>
      </a:lvl1pPr>
      <a:lvl2pPr marL="685800" indent="-336550" algn="l" rtl="0" fontAlgn="base">
        <a:spcBef>
          <a:spcPts val="600"/>
        </a:spcBef>
        <a:spcAft>
          <a:spcPct val="0"/>
        </a:spcAft>
        <a:buBlip>
          <a:blip r:embed="rId16"/>
        </a:buBlip>
        <a:defRPr sz="20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ＭＳ Ｐゴシック" pitchFamily="-72" charset="-128"/>
          <a:cs typeface="+mn-cs"/>
        </a:defRPr>
      </a:lvl2pPr>
      <a:lvl3pPr marL="1035050" indent="-349250" algn="l" rtl="0" fontAlgn="base">
        <a:spcBef>
          <a:spcPts val="600"/>
        </a:spcBef>
        <a:spcAft>
          <a:spcPct val="0"/>
        </a:spcAft>
        <a:buBlip>
          <a:blip r:embed="rId16"/>
        </a:buBlip>
        <a:defRPr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ＭＳ Ｐゴシック" pitchFamily="-72" charset="-128"/>
          <a:cs typeface="+mn-cs"/>
        </a:defRPr>
      </a:lvl3pPr>
      <a:lvl4pPr marL="1371600" indent="-336550" algn="l" rtl="0" fontAlgn="base">
        <a:spcBef>
          <a:spcPts val="600"/>
        </a:spcBef>
        <a:spcAft>
          <a:spcPct val="0"/>
        </a:spcAft>
        <a:buBlip>
          <a:blip r:embed="rId16"/>
        </a:buBlip>
        <a:defRPr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ＭＳ Ｐゴシック" pitchFamily="-72" charset="-128"/>
          <a:cs typeface="+mn-cs"/>
        </a:defRPr>
      </a:lvl4pPr>
      <a:lvl5pPr marL="1720850" indent="-349250" algn="l" rtl="0" fontAlgn="base">
        <a:spcBef>
          <a:spcPts val="600"/>
        </a:spcBef>
        <a:spcAft>
          <a:spcPct val="0"/>
        </a:spcAft>
        <a:buBlip>
          <a:blip r:embed="rId16"/>
        </a:buBlip>
        <a:defRPr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ＭＳ Ｐゴシック" pitchFamily="-72" charset="-128"/>
          <a:cs typeface="+mn-cs"/>
        </a:defRPr>
      </a:lvl5pPr>
      <a:lvl6pPr marL="20558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6pPr>
      <a:lvl7pPr marL="23987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7pPr>
      <a:lvl8pPr marL="2743200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8pPr>
      <a:lvl9pPr marL="3087688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sps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5375"/>
            <a:ext cx="7772400" cy="9779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Place Value</a:t>
            </a:r>
            <a:br>
              <a:rPr lang="en-US" dirty="0" smtClean="0"/>
            </a:br>
            <a:r>
              <a:rPr lang="en-US" sz="3600" dirty="0" smtClean="0"/>
              <a:t>and the United States Postal Service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7772400" cy="8778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Algebra Seminar 2012-2013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3016250" y="4643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>
              <a:latin typeface="Calisto MT" pitchFamily="-72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0650"/>
            <a:ext cx="7770813" cy="14303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FF00"/>
                </a:solidFill>
                <a:ea typeface="+mj-ea"/>
                <a:cs typeface="+mj-cs"/>
              </a:rPr>
              <a:t>Answers</a:t>
            </a:r>
            <a:endParaRPr lang="en-US" dirty="0">
              <a:solidFill>
                <a:srgbClr val="FFFF00"/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0063" y="1760538"/>
            <a:ext cx="4405312" cy="49545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600" dirty="0" smtClean="0">
                <a:ea typeface="+mn-ea"/>
                <a:cs typeface="+mn-cs"/>
              </a:rPr>
              <a:t>One Hundred Twenty Three Thousand Nine Hundred Eighty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600" dirty="0" smtClean="0">
                <a:ea typeface="+mn-ea"/>
                <a:cs typeface="+mn-cs"/>
              </a:rPr>
              <a:t>Eight Million Twenty Three Thousand Four Hundred Ninety Three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600" dirty="0" smtClean="0">
                <a:ea typeface="+mn-ea"/>
                <a:cs typeface="+mn-cs"/>
              </a:rPr>
              <a:t>Three Hundred Billion Four Hundred Million Five Hundred Thousand Six Hundred</a:t>
            </a:r>
            <a:endParaRPr lang="en-US" sz="2600" dirty="0">
              <a:ea typeface="+mn-ea"/>
              <a:cs typeface="+mn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657225" y="1760538"/>
            <a:ext cx="3795713" cy="3729037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ea typeface="+mn-ea"/>
                <a:cs typeface="+mn-cs"/>
              </a:rPr>
              <a:t>123,980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ea typeface="+mn-ea"/>
                <a:cs typeface="+mn-cs"/>
              </a:rPr>
              <a:t>8,023,493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ea typeface="+mn-ea"/>
                <a:cs typeface="+mn-cs"/>
              </a:rPr>
              <a:t>300,400,500,600</a:t>
            </a:r>
            <a:endParaRPr lang="en-US" sz="3000" dirty="0"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7800"/>
            <a:ext cx="7770813" cy="11096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ea typeface="+mj-ea"/>
                <a:cs typeface="+mj-cs"/>
              </a:rPr>
              <a:t>What about Decimals?</a:t>
            </a:r>
            <a:endParaRPr lang="en-US" sz="4000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9413" y="5197475"/>
            <a:ext cx="8423275" cy="143033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ea typeface="+mn-ea"/>
                <a:cs typeface="+mn-cs"/>
              </a:rPr>
              <a:t>Where is the decimal point? </a:t>
            </a:r>
            <a:r>
              <a:rPr lang="en-US" sz="2400" dirty="0" smtClean="0">
                <a:solidFill>
                  <a:srgbClr val="FFFF00"/>
                </a:solidFill>
                <a:ea typeface="+mn-ea"/>
                <a:cs typeface="+mn-cs"/>
              </a:rPr>
              <a:t>To the right of the Ones</a:t>
            </a:r>
            <a:r>
              <a:rPr lang="en-US" sz="2400" dirty="0" smtClean="0">
                <a:ea typeface="+mn-ea"/>
                <a:cs typeface="+mn-cs"/>
              </a:rPr>
              <a:t>!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ea typeface="+mn-ea"/>
                <a:cs typeface="+mn-cs"/>
              </a:rPr>
              <a:t>We continue to in the other direction using the same words with a </a:t>
            </a:r>
            <a:r>
              <a:rPr lang="en-US" sz="2400" dirty="0" smtClean="0">
                <a:solidFill>
                  <a:srgbClr val="FF6600"/>
                </a:solidFill>
                <a:ea typeface="+mn-ea"/>
                <a:cs typeface="+mn-cs"/>
              </a:rPr>
              <a:t>“</a:t>
            </a:r>
            <a:r>
              <a:rPr lang="en-US" sz="2400" dirty="0" err="1" smtClean="0">
                <a:solidFill>
                  <a:srgbClr val="FF6600"/>
                </a:solidFill>
                <a:ea typeface="+mn-ea"/>
                <a:cs typeface="+mn-cs"/>
              </a:rPr>
              <a:t>ths</a:t>
            </a:r>
            <a:r>
              <a:rPr lang="en-US" sz="2400" dirty="0" smtClean="0">
                <a:solidFill>
                  <a:srgbClr val="FF6600"/>
                </a:solidFill>
                <a:ea typeface="+mn-ea"/>
                <a:cs typeface="+mn-cs"/>
              </a:rPr>
              <a:t>” </a:t>
            </a:r>
            <a:r>
              <a:rPr lang="en-US" sz="2400" dirty="0" smtClean="0">
                <a:ea typeface="+mn-ea"/>
                <a:cs typeface="+mn-cs"/>
              </a:rPr>
              <a:t>on the end. </a:t>
            </a:r>
            <a:endParaRPr lang="en-US" sz="2400" dirty="0">
              <a:ea typeface="+mn-ea"/>
              <a:cs typeface="+mn-cs"/>
            </a:endParaRPr>
          </a:p>
        </p:txBody>
      </p:sp>
      <p:pic>
        <p:nvPicPr>
          <p:cNvPr id="26627" name="Picture 4" descr="ScreenShot 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0900" y="1166813"/>
            <a:ext cx="7605713" cy="384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98463"/>
            <a:ext cx="7770813" cy="812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ea typeface="+mj-ea"/>
                <a:cs typeface="+mj-cs"/>
              </a:rPr>
              <a:t>Try this one!</a:t>
            </a:r>
            <a:endParaRPr lang="en-US" sz="4000" dirty="0">
              <a:ea typeface="+mj-ea"/>
              <a:cs typeface="+mj-cs"/>
            </a:endParaRPr>
          </a:p>
        </p:txBody>
      </p:sp>
      <p:pic>
        <p:nvPicPr>
          <p:cNvPr id="27650" name="Picture 4" descr="ScreenShot 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430338"/>
            <a:ext cx="7737475" cy="427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Shot 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1813" y="1525588"/>
            <a:ext cx="7939087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ScreenShot 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338" y="611188"/>
            <a:ext cx="88439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531813" y="3494088"/>
            <a:ext cx="5613400" cy="3017837"/>
          </a:xfrm>
        </p:spPr>
        <p:txBody>
          <a:bodyPr>
            <a:noAutofit/>
          </a:bodyPr>
          <a:lstStyle/>
          <a:p>
            <a:pPr marL="0" indent="0" fontAlgn="auto">
              <a:spcAft>
                <a:spcPts val="0"/>
              </a:spcAft>
              <a:buFontTx/>
              <a:buNone/>
              <a:defRPr/>
            </a:pPr>
            <a:r>
              <a:rPr lang="en-US" sz="3000" dirty="0" smtClean="0">
                <a:ea typeface="+mn-ea"/>
                <a:cs typeface="+mn-cs"/>
              </a:rPr>
              <a:t>What about these?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ea typeface="+mn-ea"/>
                <a:cs typeface="+mn-cs"/>
              </a:rPr>
              <a:t>4,002.8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ea typeface="+mn-ea"/>
                <a:cs typeface="+mn-cs"/>
              </a:rPr>
              <a:t>612.47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ea typeface="+mn-ea"/>
                <a:cs typeface="+mn-cs"/>
              </a:rPr>
              <a:t>31,007.309</a:t>
            </a:r>
            <a:endParaRPr lang="en-US" sz="3000" dirty="0"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6613"/>
            <a:ext cx="7770813" cy="142875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ea typeface="+mj-ea"/>
                <a:cs typeface="+mj-cs"/>
              </a:rPr>
              <a:t>Read this paragraph about the United States Postal Service and translate the following numbers.</a:t>
            </a:r>
            <a:br>
              <a:rPr lang="en-US" sz="3600" dirty="0" smtClean="0">
                <a:ea typeface="+mj-ea"/>
                <a:cs typeface="+mj-cs"/>
              </a:rPr>
            </a:br>
            <a:endParaRPr lang="en-US" sz="3600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838" y="2776538"/>
            <a:ext cx="8218487" cy="38608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ea typeface="+mn-ea"/>
                <a:cs typeface="+mn-cs"/>
              </a:rPr>
              <a:t>In </a:t>
            </a:r>
            <a:r>
              <a:rPr lang="en-US" sz="2800" dirty="0" smtClean="0">
                <a:solidFill>
                  <a:srgbClr val="FFFF00"/>
                </a:solidFill>
                <a:ea typeface="+mn-ea"/>
                <a:cs typeface="+mn-cs"/>
              </a:rPr>
              <a:t>2011</a:t>
            </a:r>
            <a:r>
              <a:rPr lang="en-US" sz="2800" dirty="0" smtClean="0">
                <a:ea typeface="+mn-ea"/>
                <a:cs typeface="+mn-cs"/>
              </a:rPr>
              <a:t>, the United States Postal Service employed a total of </a:t>
            </a:r>
            <a:r>
              <a:rPr lang="en-US" sz="2800" dirty="0" smtClean="0">
                <a:solidFill>
                  <a:srgbClr val="FFFF00"/>
                </a:solidFill>
                <a:ea typeface="+mn-ea"/>
                <a:cs typeface="+mn-cs"/>
              </a:rPr>
              <a:t>551,570</a:t>
            </a:r>
            <a:r>
              <a:rPr lang="en-US" sz="2800" dirty="0" smtClean="0">
                <a:ea typeface="+mn-ea"/>
                <a:cs typeface="+mn-cs"/>
              </a:rPr>
              <a:t> people around the continental United States. It took </a:t>
            </a:r>
            <a:r>
              <a:rPr lang="en-US" sz="2800" dirty="0" smtClean="0">
                <a:solidFill>
                  <a:srgbClr val="FFFF00"/>
                </a:solidFill>
                <a:ea typeface="+mn-ea"/>
                <a:cs typeface="+mn-cs"/>
              </a:rPr>
              <a:t>213,881</a:t>
            </a:r>
            <a:r>
              <a:rPr lang="en-US" sz="2800" dirty="0" smtClean="0">
                <a:ea typeface="+mn-ea"/>
                <a:cs typeface="+mn-cs"/>
              </a:rPr>
              <a:t> trucks to deliver more than </a:t>
            </a:r>
            <a:r>
              <a:rPr lang="en-US" sz="2800" dirty="0" smtClean="0">
                <a:solidFill>
                  <a:srgbClr val="FFFF00"/>
                </a:solidFill>
                <a:ea typeface="+mn-ea"/>
                <a:cs typeface="+mn-cs"/>
              </a:rPr>
              <a:t>168,000,000,000</a:t>
            </a:r>
            <a:r>
              <a:rPr lang="en-US" sz="2800" dirty="0" smtClean="0">
                <a:ea typeface="+mn-ea"/>
                <a:cs typeface="+mn-cs"/>
              </a:rPr>
              <a:t> pieces of mail that year. That mail was sorted at the </a:t>
            </a:r>
            <a:r>
              <a:rPr lang="en-US" sz="2800" dirty="0" smtClean="0">
                <a:solidFill>
                  <a:srgbClr val="FFFF00"/>
                </a:solidFill>
                <a:ea typeface="+mn-ea"/>
                <a:cs typeface="+mn-cs"/>
              </a:rPr>
              <a:t>35,756</a:t>
            </a:r>
            <a:r>
              <a:rPr lang="en-US" sz="2800" dirty="0" smtClean="0">
                <a:ea typeface="+mn-ea"/>
                <a:cs typeface="+mn-cs"/>
              </a:rPr>
              <a:t> post offices around the country. Pennsylvania has a total of </a:t>
            </a:r>
            <a:r>
              <a:rPr lang="en-US" sz="2800" dirty="0" smtClean="0">
                <a:solidFill>
                  <a:srgbClr val="FFFF00"/>
                </a:solidFill>
                <a:ea typeface="+mn-ea"/>
                <a:cs typeface="+mn-cs"/>
              </a:rPr>
              <a:t>371</a:t>
            </a:r>
            <a:r>
              <a:rPr lang="en-US" sz="2800" dirty="0" smtClean="0">
                <a:ea typeface="+mn-ea"/>
                <a:cs typeface="+mn-cs"/>
              </a:rPr>
              <a:t> post offices in a total of </a:t>
            </a:r>
            <a:r>
              <a:rPr lang="en-US" sz="2800" dirty="0" smtClean="0">
                <a:solidFill>
                  <a:srgbClr val="FFFF00"/>
                </a:solidFill>
                <a:ea typeface="+mn-ea"/>
                <a:cs typeface="+mn-cs"/>
              </a:rPr>
              <a:t>67</a:t>
            </a:r>
            <a:r>
              <a:rPr lang="en-US" sz="2800" dirty="0" smtClean="0">
                <a:ea typeface="+mn-ea"/>
                <a:cs typeface="+mn-cs"/>
              </a:rPr>
              <a:t> counties. </a:t>
            </a:r>
            <a:endParaRPr lang="en-US" sz="2800" dirty="0"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7875" y="1036638"/>
            <a:ext cx="7835900" cy="8461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United States Postal Service  (USPS)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17410" name="Content Placeholder 3" descr="ScreenShot.png"/>
          <p:cNvPicPr>
            <a:picLocks noGrp="1" noChangeAspect="1"/>
          </p:cNvPicPr>
          <p:nvPr>
            <p:ph idx="1"/>
          </p:nvPr>
        </p:nvPicPr>
        <p:blipFill>
          <a:blip r:embed="rId2"/>
          <a:srcRect l="2071" r="2071"/>
          <a:stretch>
            <a:fillRect/>
          </a:stretch>
        </p:blipFill>
        <p:spPr bwMode="auto">
          <a:xfrm>
            <a:off x="1520825" y="2306638"/>
            <a:ext cx="6096000" cy="3657600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788988"/>
            <a:ext cx="7543800" cy="41116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u="sng" dirty="0" smtClean="0">
                <a:ea typeface="+mj-ea"/>
                <a:cs typeface="+mj-cs"/>
              </a:rPr>
              <a:t>Brainstorming</a:t>
            </a:r>
            <a:br>
              <a:rPr lang="en-US" u="sng" dirty="0" smtClean="0">
                <a:ea typeface="+mj-ea"/>
                <a:cs typeface="+mj-cs"/>
              </a:rPr>
            </a:br>
            <a:r>
              <a:rPr lang="en-US" u="sng" dirty="0" smtClean="0">
                <a:ea typeface="+mj-ea"/>
                <a:cs typeface="+mj-cs"/>
              </a:rPr>
              <a:t/>
            </a:r>
            <a:br>
              <a:rPr lang="en-US" u="sng" dirty="0" smtClean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Go to </a:t>
            </a:r>
            <a:r>
              <a:rPr lang="en-US" dirty="0" smtClean="0">
                <a:ea typeface="+mj-ea"/>
                <a:cs typeface="+mj-cs"/>
                <a:hlinkClick r:id="rId2"/>
              </a:rPr>
              <a:t>www.usps.com</a:t>
            </a:r>
            <a:r>
              <a:rPr lang="en-US" dirty="0" smtClean="0">
                <a:ea typeface="+mj-ea"/>
                <a:cs typeface="+mj-cs"/>
              </a:rPr>
              <a:t>. 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>
                <a:ea typeface="+mj-ea"/>
                <a:cs typeface="+mj-cs"/>
              </a:rPr>
              <a:t/>
            </a:r>
            <a:br>
              <a:rPr lang="en-US" dirty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List 5 Ways the Post Office uses numbers. </a:t>
            </a: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120650"/>
            <a:ext cx="7770813" cy="14303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What do you think?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85800" y="1760538"/>
            <a:ext cx="3611563" cy="4365625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1.</a:t>
            </a:r>
          </a:p>
          <a:p>
            <a:pPr marL="0" indent="0" fontAlgn="auto">
              <a:spcAft>
                <a:spcPts val="0"/>
              </a:spcAft>
              <a:buFontTx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2.</a:t>
            </a:r>
          </a:p>
          <a:p>
            <a:pPr marL="0" indent="0" fontAlgn="auto">
              <a:spcAft>
                <a:spcPts val="0"/>
              </a:spcAft>
              <a:buFontTx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3.</a:t>
            </a:r>
          </a:p>
          <a:p>
            <a:pPr marL="0" indent="0" fontAlgn="auto">
              <a:spcAft>
                <a:spcPts val="0"/>
              </a:spcAft>
              <a:buFontTx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4.</a:t>
            </a:r>
          </a:p>
          <a:p>
            <a:pPr marL="0" indent="0" fontAlgn="auto">
              <a:spcAft>
                <a:spcPts val="0"/>
              </a:spcAft>
              <a:buFontTx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5.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845050" y="1760538"/>
            <a:ext cx="3611563" cy="4706937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Signs with postal rates (prices for stamps, Priority Mail, extra services, etc.)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Mailing supplies (boxes, envelopes, padded envelopes, tubes, etc.)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Stamps for collectors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Forms for different types of mailing (certified mail, registered mail, etc.) </a:t>
            </a:r>
            <a:endParaRPr lang="en-US" dirty="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Things on a letter (street numbers, apartment numbers, zip codes)</a:t>
            </a:r>
            <a:endParaRPr lang="en-US" dirty="0">
              <a:ea typeface="+mn-ea"/>
              <a:cs typeface="+mn-cs"/>
            </a:endParaRPr>
          </a:p>
          <a:p>
            <a:pPr marL="0" indent="0" fontAlgn="auto">
              <a:spcAft>
                <a:spcPts val="0"/>
              </a:spcAft>
              <a:buFontTx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0650"/>
            <a:ext cx="7770813" cy="14303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A typical letter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4876800"/>
            <a:ext cx="8161338" cy="1819275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A letter contains many numbers: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Street Numbers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House Numbers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Apartment Numbers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Zip Codes</a:t>
            </a:r>
            <a:endParaRPr lang="en-US" dirty="0">
              <a:ea typeface="+mn-ea"/>
            </a:endParaRPr>
          </a:p>
        </p:txBody>
      </p:sp>
      <p:pic>
        <p:nvPicPr>
          <p:cNvPr id="20483" name="Picture 6" descr="ScreenShot 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2938" y="1409700"/>
            <a:ext cx="53911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0650"/>
            <a:ext cx="7770813" cy="14303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What do you need to know about numbers?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125" y="1760538"/>
            <a:ext cx="8277225" cy="47942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ea typeface="+mn-ea"/>
                <a:cs typeface="+mn-cs"/>
              </a:rPr>
              <a:t>In order to correctly identify a number, we need to be able to </a:t>
            </a:r>
            <a:r>
              <a:rPr lang="en-US" sz="3200" dirty="0" smtClean="0">
                <a:solidFill>
                  <a:srgbClr val="FFFF00"/>
                </a:solidFill>
                <a:ea typeface="+mn-ea"/>
                <a:cs typeface="+mn-cs"/>
              </a:rPr>
              <a:t>read </a:t>
            </a:r>
            <a:r>
              <a:rPr lang="en-US" sz="3200" dirty="0" smtClean="0">
                <a:ea typeface="+mn-ea"/>
                <a:cs typeface="+mn-cs"/>
              </a:rPr>
              <a:t>the number.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ea typeface="+mn-ea"/>
                <a:cs typeface="+mn-cs"/>
              </a:rPr>
              <a:t>This includes knowing about the </a:t>
            </a:r>
            <a:r>
              <a:rPr lang="en-US" sz="3200" dirty="0" smtClean="0">
                <a:solidFill>
                  <a:srgbClr val="FFFF00"/>
                </a:solidFill>
                <a:ea typeface="+mn-ea"/>
                <a:cs typeface="+mn-cs"/>
              </a:rPr>
              <a:t>place value </a:t>
            </a:r>
            <a:r>
              <a:rPr lang="en-US" sz="3200" dirty="0" smtClean="0">
                <a:ea typeface="+mn-ea"/>
                <a:cs typeface="+mn-cs"/>
              </a:rPr>
              <a:t>of each digit in the number.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ea typeface="+mn-ea"/>
                <a:cs typeface="+mn-cs"/>
              </a:rPr>
              <a:t>What is place value?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FFFF00"/>
                </a:solidFill>
                <a:ea typeface="+mn-ea"/>
              </a:rPr>
              <a:t>Place value </a:t>
            </a:r>
            <a:r>
              <a:rPr lang="en-US" sz="3200" dirty="0" smtClean="0">
                <a:ea typeface="+mn-ea"/>
              </a:rPr>
              <a:t>is the </a:t>
            </a:r>
            <a:r>
              <a:rPr lang="en-US" sz="3200" dirty="0">
                <a:ea typeface="+mn-ea"/>
              </a:rPr>
              <a:t>value of where the digit is in the number, such as units, tens, hundreds, etc. </a:t>
            </a:r>
            <a:endParaRPr lang="en-US" sz="3200" dirty="0" smtClean="0">
              <a:ea typeface="+mn-ea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8738"/>
            <a:ext cx="7770813" cy="10541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Place Value Chart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7488" y="5045075"/>
            <a:ext cx="8702675" cy="1446213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600" dirty="0" smtClean="0">
                <a:ea typeface="+mn-ea"/>
                <a:cs typeface="+mn-cs"/>
              </a:rPr>
              <a:t>Each set of three numbers is called a </a:t>
            </a:r>
            <a:r>
              <a:rPr lang="en-US" sz="2600" dirty="0" smtClean="0">
                <a:solidFill>
                  <a:srgbClr val="FFFF00"/>
                </a:solidFill>
                <a:ea typeface="+mn-ea"/>
                <a:cs typeface="+mn-cs"/>
              </a:rPr>
              <a:t>period </a:t>
            </a:r>
            <a:r>
              <a:rPr lang="en-US" sz="2600" dirty="0" smtClean="0">
                <a:ea typeface="+mn-ea"/>
                <a:cs typeface="+mn-cs"/>
              </a:rPr>
              <a:t>(this is also where the commas go).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600" dirty="0" smtClean="0">
                <a:ea typeface="+mn-ea"/>
                <a:cs typeface="+mn-cs"/>
              </a:rPr>
              <a:t>Where does the decimal point go? All the way to the right.</a:t>
            </a:r>
            <a:endParaRPr lang="en-US" sz="2600" dirty="0">
              <a:ea typeface="+mn-ea"/>
              <a:cs typeface="+mn-cs"/>
            </a:endParaRPr>
          </a:p>
        </p:txBody>
      </p:sp>
      <p:pic>
        <p:nvPicPr>
          <p:cNvPr id="22531" name="Picture 4" descr="ScreenShot 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098550"/>
            <a:ext cx="76200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9075"/>
            <a:ext cx="7770813" cy="10541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What about some Zip Codes?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7488" y="5270500"/>
            <a:ext cx="8512175" cy="1444625"/>
          </a:xfrm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US" sz="2600" smtClean="0">
                <a:effectLst>
                  <a:outerShdw blurRad="38100" dist="38100" dir="2700000" algn="tl">
                    <a:srgbClr val="212121"/>
                  </a:outerShdw>
                </a:effectLst>
              </a:rPr>
              <a:t>Orefield? Schnecksville? Slatington? Allentown? Hollywood? </a:t>
            </a:r>
          </a:p>
          <a:p>
            <a:r>
              <a:rPr lang="en-US" sz="2600" smtClean="0">
                <a:effectLst>
                  <a:outerShdw blurRad="38100" dist="38100" dir="2700000" algn="tl">
                    <a:srgbClr val="212121"/>
                  </a:outerShdw>
                </a:effectLst>
              </a:rPr>
              <a:t>18069 – Eighteen Thousand Sixty Nine</a:t>
            </a:r>
          </a:p>
        </p:txBody>
      </p:sp>
      <p:pic>
        <p:nvPicPr>
          <p:cNvPr id="23555" name="Picture 4" descr="ScreenShot 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73175"/>
            <a:ext cx="76200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9075"/>
            <a:ext cx="7770813" cy="8794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ea typeface="+mj-ea"/>
                <a:cs typeface="+mj-cs"/>
              </a:rPr>
              <a:t>Try some other numbers.</a:t>
            </a:r>
            <a:endParaRPr lang="en-US" sz="3000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9413" y="5072063"/>
            <a:ext cx="2787650" cy="164465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ea typeface="+mn-ea"/>
                <a:cs typeface="+mn-cs"/>
              </a:rPr>
              <a:t>123980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ea typeface="+mn-ea"/>
                <a:cs typeface="+mn-cs"/>
              </a:rPr>
              <a:t>123,980</a:t>
            </a:r>
          </a:p>
        </p:txBody>
      </p:sp>
      <p:pic>
        <p:nvPicPr>
          <p:cNvPr id="24579" name="Picture 4" descr="ScreenShot 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6613" y="1098550"/>
            <a:ext cx="76200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703513" y="5086350"/>
            <a:ext cx="2789237" cy="164465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ea typeface="+mn-ea"/>
                <a:cs typeface="+mn-cs"/>
              </a:rPr>
              <a:t>8023493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ea typeface="+mn-ea"/>
                <a:cs typeface="+mn-cs"/>
              </a:rPr>
              <a:t>8,023,493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5211763" y="5086350"/>
            <a:ext cx="3757612" cy="164465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ea typeface="+mn-ea"/>
                <a:cs typeface="+mn-cs"/>
              </a:rPr>
              <a:t>300400500600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ea typeface="+mn-ea"/>
                <a:cs typeface="+mn-cs"/>
              </a:rPr>
              <a:t>300,400,500,600</a:t>
            </a:r>
            <a:endParaRPr lang="en-US" sz="3600" dirty="0"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tory">
  <a:themeElements>
    <a:clrScheme name="Story">
      <a:dk1>
        <a:sysClr val="windowText" lastClr="000000"/>
      </a:dk1>
      <a:lt1>
        <a:sysClr val="window" lastClr="FFFFFF"/>
      </a:lt1>
      <a:dk2>
        <a:srgbClr val="212121"/>
      </a:dk2>
      <a:lt2>
        <a:srgbClr val="CDD4D7"/>
      </a:lt2>
      <a:accent1>
        <a:srgbClr val="1D86CD"/>
      </a:accent1>
      <a:accent2>
        <a:srgbClr val="732E9A"/>
      </a:accent2>
      <a:accent3>
        <a:srgbClr val="B50B1B"/>
      </a:accent3>
      <a:accent4>
        <a:srgbClr val="E8950E"/>
      </a:accent4>
      <a:accent5>
        <a:srgbClr val="55992B"/>
      </a:accent5>
      <a:accent6>
        <a:srgbClr val="2C9C89"/>
      </a:accent6>
      <a:hlink>
        <a:srgbClr val="EC4D4D"/>
      </a:hlink>
      <a:folHlink>
        <a:srgbClr val="F8CE8A"/>
      </a:folHlink>
    </a:clrScheme>
    <a:fontScheme name="Story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Story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  <a:lumMod val="120000"/>
              </a:schemeClr>
              <a:schemeClr val="phClr">
                <a:satMod val="350000"/>
                <a:lumMod val="150000"/>
              </a:schemeClr>
            </a:duotone>
          </a:blip>
          <a:tile tx="0" ty="0" sx="20000" sy="20000" flip="none" algn="ctr"/>
        </a:blipFill>
        <a:gradFill rotWithShape="1">
          <a:gsLst>
            <a:gs pos="0">
              <a:schemeClr val="phClr">
                <a:shade val="20000"/>
                <a:satMod val="130000"/>
              </a:schemeClr>
            </a:gs>
            <a:gs pos="5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200000"/>
                <a:lumMod val="120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2100000" sx="104000" sy="104000" algn="br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127000" dist="63500" dir="5400000" sx="103000" sy="103000" rotWithShape="0">
              <a:srgbClr val="000000">
                <a:alpha val="75000"/>
              </a:srgbClr>
            </a:outerShdw>
          </a:effectLst>
          <a:scene3d>
            <a:camera prst="perspectiveFront" fov="3000000"/>
            <a:lightRig rig="balanced" dir="t">
              <a:rot lat="0" lon="0" rev="18000000"/>
            </a:lightRig>
          </a:scene3d>
          <a:sp3d prstMaterial="plastic">
            <a:bevelT w="254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60000"/>
                <a:satMod val="4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Story.thmx</Template>
  <TotalTime>86</TotalTime>
  <Words>383</Words>
  <Application>Microsoft Macintosh PowerPoint</Application>
  <PresentationFormat>On-screen Show (4:3)</PresentationFormat>
  <Paragraphs>60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Calisto MT</vt:lpstr>
      <vt:lpstr>ＭＳ Ｐゴシック</vt:lpstr>
      <vt:lpstr>Arial</vt:lpstr>
      <vt:lpstr>Calibri</vt:lpstr>
      <vt:lpstr>Story</vt:lpstr>
      <vt:lpstr>Place Value and the United States Postal Service</vt:lpstr>
      <vt:lpstr>United States Postal Service  (USPS)</vt:lpstr>
      <vt:lpstr>Brainstorming  Go to www.usps.com.   List 5 Ways the Post Office uses numbers. </vt:lpstr>
      <vt:lpstr>What do you think?</vt:lpstr>
      <vt:lpstr>A typical letter</vt:lpstr>
      <vt:lpstr>What do you need to know about numbers?</vt:lpstr>
      <vt:lpstr>Place Value Chart</vt:lpstr>
      <vt:lpstr>What about some Zip Codes?</vt:lpstr>
      <vt:lpstr>Try some other numbers.</vt:lpstr>
      <vt:lpstr>Answers</vt:lpstr>
      <vt:lpstr>What about Decimals?</vt:lpstr>
      <vt:lpstr>Try this one!</vt:lpstr>
      <vt:lpstr>PowerPoint Presentation</vt:lpstr>
      <vt:lpstr>Read this paragraph about the United States Postal Service and translate the following numbers.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Place Value</dc:title>
  <dc:creator>psd</dc:creator>
  <cp:lastModifiedBy>Parkland High School</cp:lastModifiedBy>
  <cp:revision>18</cp:revision>
  <dcterms:created xsi:type="dcterms:W3CDTF">2012-07-23T20:39:29Z</dcterms:created>
  <dcterms:modified xsi:type="dcterms:W3CDTF">2012-09-11T16:59:45Z</dcterms:modified>
</cp:coreProperties>
</file>